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2F1"/>
    <a:srgbClr val="EBBBDE"/>
    <a:srgbClr val="BA1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9" autoAdjust="0"/>
  </p:normalViewPr>
  <p:slideViewPr>
    <p:cSldViewPr>
      <p:cViewPr varScale="1">
        <p:scale>
          <a:sx n="87" d="100"/>
          <a:sy n="87" d="100"/>
        </p:scale>
        <p:origin x="-146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02B10-0EDF-4392-A764-267CE65B594A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D35CD-C908-400C-853D-6E072951C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57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D35CD-C908-400C-853D-6E072951CC35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807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B5-41E8-46C0-BE7C-E36F64C2545F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6894-BA3B-43D3-8C31-C53A121905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23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B5-41E8-46C0-BE7C-E36F64C2545F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6894-BA3B-43D3-8C31-C53A121905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283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B5-41E8-46C0-BE7C-E36F64C2545F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6894-BA3B-43D3-8C31-C53A121905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097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B5-41E8-46C0-BE7C-E36F64C2545F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6894-BA3B-43D3-8C31-C53A121905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087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B5-41E8-46C0-BE7C-E36F64C2545F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6894-BA3B-43D3-8C31-C53A121905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739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B5-41E8-46C0-BE7C-E36F64C2545F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6894-BA3B-43D3-8C31-C53A121905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332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B5-41E8-46C0-BE7C-E36F64C2545F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6894-BA3B-43D3-8C31-C53A121905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589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B5-41E8-46C0-BE7C-E36F64C2545F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6894-BA3B-43D3-8C31-C53A121905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985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B5-41E8-46C0-BE7C-E36F64C2545F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6894-BA3B-43D3-8C31-C53A121905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81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B5-41E8-46C0-BE7C-E36F64C2545F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6894-BA3B-43D3-8C31-C53A121905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937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B5-41E8-46C0-BE7C-E36F64C2545F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C6894-BA3B-43D3-8C31-C53A121905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417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99B5-41E8-46C0-BE7C-E36F64C2545F}" type="datetimeFigureOut">
              <a:rPr lang="th-TH" smtClean="0"/>
              <a:t>28/02/61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C6894-BA3B-43D3-8C31-C53A121905B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942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&#3627;&#3609;&#3656;&#3623;&#3618;&#3607;&#3637;&#3656;%2010.pptx" TargetMode="External"/><Relationship Id="rId3" Type="http://schemas.openxmlformats.org/officeDocument/2006/relationships/image" Target="../media/image12.png"/><Relationship Id="rId7" Type="http://schemas.openxmlformats.org/officeDocument/2006/relationships/hyperlink" Target="&#3627;&#3609;&#3657;&#3634;&#3611;&#3585;.ppt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hyperlink" Target="&#3627;&#3609;&#3656;&#3623;&#3618;&#3607;&#3637;&#3656;%208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/>
          <p:cNvSpPr txBox="1"/>
          <p:nvPr/>
        </p:nvSpPr>
        <p:spPr>
          <a:xfrm>
            <a:off x="496358" y="3583882"/>
            <a:ext cx="8180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271463" algn="l"/>
              </a:tabLst>
            </a:pP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สาร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เสพติดแต่ละชนิดต่างออกฤทธิ์ต่อระบบประสาทในลักษณะที่แตกต่างกัน 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/>
            </a:r>
            <a:b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</a:b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แต่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ก็ล้วนเป็นอันตราย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ที่ส่งผล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ทำให้สุขภาพของผู้เสพทั้งร่างกายและจิตใจทรุดโทรม 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/>
            </a:r>
            <a:b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</a:b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การ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ติดสารเสพติดมีสาเหตุหลายประการ ทุกคนจึงควร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มีการ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ป้องกันพฤติกรรม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เสี่ยง</a:t>
            </a:r>
            <a:b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</a:b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ต่อ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การใช้สารเสพติด 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และ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รับรู้เกี่ยวกับบทลงโทษทางกฎหมายที่เกี่ยวข้องกับสารเสพ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ติดเพื่อ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จะได้นำความรู้ไปใช้ประโยชน์ต่อตนเอง ครอบครัว และสังคมในการ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ป้องกัน</a:t>
            </a:r>
            <a:b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</a:b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สาร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เสพติดได้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6"/>
          <a:stretch/>
        </p:blipFill>
        <p:spPr>
          <a:xfrm>
            <a:off x="-24608" y="-27384"/>
            <a:ext cx="9168608" cy="3197498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9" y="503039"/>
            <a:ext cx="2005588" cy="2136652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7712"/>
            <a:ext cx="1805541" cy="1094648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" y="1262406"/>
            <a:ext cx="674036" cy="539228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9" y="2743139"/>
            <a:ext cx="1350520" cy="761832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74" y="1672906"/>
            <a:ext cx="2889296" cy="57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26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4674"/>
            <a:ext cx="5407163" cy="905258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1476528" y="585598"/>
            <a:ext cx="6434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ngsanaUPC" panose="020B0300020202020204" pitchFamily="34" charset="-34"/>
                <a:ea typeface="AngsanaUPC" panose="020B0300020202020204" pitchFamily="34" charset="-34"/>
                <a:cs typeface="AngsanaUPC" panose="020B0300020202020204" pitchFamily="34" charset="-34"/>
              </a:rPr>
              <a:t>สถานการณ์และแนวโน้มปัญหาสารเสพติดในประเทศไทย</a:t>
            </a: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467544" y="1482830"/>
            <a:ext cx="8208912" cy="1577242"/>
          </a:xfrm>
          <a:prstGeom prst="roundRect">
            <a:avLst>
              <a:gd name="adj" fmla="val 9099"/>
            </a:avLst>
          </a:prstGeom>
          <a:solidFill>
            <a:srgbClr val="F6E2F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467544" y="1638659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271463" algn="l"/>
              </a:tabLst>
            </a:pP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</a:t>
            </a:r>
            <a:r>
              <a:rPr lang="th-TH" sz="3600" b="1" spc="-150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จาก</a:t>
            </a:r>
            <a:r>
              <a:rPr lang="th-TH" sz="3600" b="1" spc="-150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การประมวลข้อมูลบุคคลพบว่าแนวโน้มของผู้กระทำความผิดเกี่ยวกับสารเสพ</a:t>
            </a:r>
            <a:r>
              <a:rPr lang="th-TH" sz="3600" b="1" spc="-150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ติด</a:t>
            </a:r>
            <a:br>
              <a:rPr lang="th-TH" sz="3600" b="1" spc="-150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</a:br>
            <a:r>
              <a:rPr lang="th-TH" sz="3600" b="1" spc="-150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ที่ถูก</a:t>
            </a:r>
            <a:r>
              <a:rPr lang="th-TH" sz="3600" b="1" spc="-150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จับกุม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ประมาณ ๓ ใน ๔ เป็นรายใหม่ สัดส่วนผู้กระทำผิดในกลุ่มที่เป็น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เยาวชน</a:t>
            </a:r>
            <a:b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</a:b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มี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เพิ่มสูงขึ้น และแม้ว่าสัดส่วนโดยรวมส่วนใหญ่ของผู้กระทำผิดจะเป็นเพศชาย แต่พบว่าการกระทำผิดในเพศ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หญิงมี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แนวโน้มเพิ่มขึ้นอย่างน่าเป็นห่วง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5" y="3208319"/>
            <a:ext cx="3966031" cy="3048310"/>
          </a:xfrm>
          <a:prstGeom prst="rect">
            <a:avLst/>
          </a:prstGeom>
        </p:spPr>
      </p:pic>
      <p:sp>
        <p:nvSpPr>
          <p:cNvPr id="24" name="กล่องข้อความ 23"/>
          <p:cNvSpPr txBox="1"/>
          <p:nvPr/>
        </p:nvSpPr>
        <p:spPr>
          <a:xfrm>
            <a:off x="1772502" y="6223474"/>
            <a:ext cx="56078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300" b="1" dirty="0" smtClean="0">
                <a:solidFill>
                  <a:srgbClr val="00B05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ngsanaUPC" panose="020B0300020202020204" pitchFamily="34" charset="-34"/>
                <a:ea typeface="AngsanaUPC" panose="020B0300020202020204" pitchFamily="34" charset="-34"/>
                <a:cs typeface="AngsanaUPC" panose="020B0300020202020204" pitchFamily="34" charset="-34"/>
              </a:rPr>
              <a:t>สารเสพติด</a:t>
            </a:r>
            <a:endParaRPr lang="th-TH" sz="2300" b="1" dirty="0">
              <a:solidFill>
                <a:srgbClr val="00B05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ngsanaUPC" panose="020B0300020202020204" pitchFamily="34" charset="-34"/>
              <a:ea typeface="AngsanaUPC" panose="020B0300020202020204" pitchFamily="34" charset="-34"/>
              <a:cs typeface="AngsanaUPC" panose="020B0300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72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4674"/>
            <a:ext cx="5407163" cy="905258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1476528" y="585598"/>
            <a:ext cx="6434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ngsanaUPC" panose="020B0300020202020204" pitchFamily="34" charset="-34"/>
                <a:ea typeface="AngsanaUPC" panose="020B0300020202020204" pitchFamily="34" charset="-34"/>
                <a:cs typeface="AngsanaUPC" panose="020B0300020202020204" pitchFamily="34" charset="-34"/>
              </a:rPr>
              <a:t>สถานการณ์และแนวโน้มปัญหาสารเสพติดในประเทศไทย</a:t>
            </a: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55592"/>
            <a:ext cx="3163830" cy="728473"/>
          </a:xfrm>
          <a:prstGeom prst="rect">
            <a:avLst/>
          </a:prstGeom>
        </p:spPr>
      </p:pic>
      <p:sp>
        <p:nvSpPr>
          <p:cNvPr id="20" name="กล่องข้อความ 19"/>
          <p:cNvSpPr txBox="1"/>
          <p:nvPr/>
        </p:nvSpPr>
        <p:spPr>
          <a:xfrm>
            <a:off x="1297815" y="1522987"/>
            <a:ext cx="256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ngsanaUPC" panose="020B0300020202020204" pitchFamily="34" charset="-34"/>
                <a:ea typeface="AngsanaUPC" panose="020B0300020202020204" pitchFamily="34" charset="-34"/>
                <a:cs typeface="AngsanaUPC" panose="020B0300020202020204" pitchFamily="34" charset="-34"/>
              </a:rPr>
              <a:t>การแพร่ระบาด</a:t>
            </a:r>
            <a:r>
              <a:rPr lang="th-TH" b="1" dirty="0" err="1" smtClean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ngsanaUPC" panose="020B0300020202020204" pitchFamily="34" charset="-34"/>
                <a:ea typeface="AngsanaUPC" panose="020B0300020202020204" pitchFamily="34" charset="-34"/>
                <a:cs typeface="AngsanaUPC" panose="020B0300020202020204" pitchFamily="34" charset="-34"/>
              </a:rPr>
              <a:t>ยาเสพติด</a:t>
            </a:r>
            <a:endParaRPr lang="th-TH" b="1" dirty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ngsanaUPC" panose="020B0300020202020204" pitchFamily="34" charset="-34"/>
              <a:ea typeface="AngsanaUPC" panose="020B0300020202020204" pitchFamily="34" charset="-34"/>
              <a:cs typeface="AngsanaUPC" panose="020B0300020202020204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67544" y="2161839"/>
            <a:ext cx="8208912" cy="3043904"/>
          </a:xfrm>
          <a:prstGeom prst="roundRect">
            <a:avLst>
              <a:gd name="adj" fmla="val 4998"/>
            </a:avLst>
          </a:prstGeom>
          <a:solidFill>
            <a:srgbClr val="F6E2F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67544" y="2317669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271463" algn="l"/>
              </a:tabLst>
            </a:pP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สถานการณ์การค้าพบว่ากลุ่มเด็กและเยาวชนเป็นกลุ่มหลักที่เข้ามา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เกี่ยวข้อง</a:t>
            </a:r>
            <a:b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</a:b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กับ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การเสพ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และมี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แนวโน้มสัดส่วนที่เพิ่มขึ้นโดยเฉพาะกลุ่มเด็กและเยาวชนในสถานศึกษาซึ่งเป็นเด็ก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มัธยมศึกษาตอนต้น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และประถมศึกษา</a:t>
            </a:r>
          </a:p>
          <a:p>
            <a:pPr algn="thaiDist">
              <a:tabLst>
                <a:tab pos="271463" algn="l"/>
              </a:tabLst>
            </a:pP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สารเสพติดที่แพร่ระบาดแม้ว่ายาบ้าจะยังคงเป็นตัวยาหลัก แต่ในแง่ของ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สัดส่วนแล้ว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พบว่าค่อนข้างจะคงที่ ต่างจาก</a:t>
            </a:r>
            <a:r>
              <a:rPr lang="th-TH" sz="3600" b="1" baseline="30000" dirty="0" err="1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ไอซ์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ที่มีแนวโน้มที่เพิ่มขึ้นอย่างก้าวกระโดดทั้งในด้านการค้าและการเสพ ปัญหาเฮโรอีนก็ยังมีการจับกุมและการเข้าบำบัดรักษาอย่างต่อเนื่อง รวมถึงการจับกุมการลำเลียงพืชกระท่อมจากพื้นที่กรุงเทพ และลักลอบ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นำเข้า</a:t>
            </a:r>
            <a:b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</a:b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จาก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ประเทศมาเลเซียอย่างต่อเนื่อง ชี้ให้เห็นถึงความต้องการยังคงมีอยู่สูง</a:t>
            </a:r>
            <a:endParaRPr lang="en-US" sz="3600" b="1" baseline="30000" dirty="0">
              <a:latin typeface="BrowalliaUPC" panose="020B0300020202020204" pitchFamily="34" charset="-34"/>
              <a:ea typeface="BrowalliaUPC" panose="020B0300020202020204" pitchFamily="34" charset="-34"/>
              <a:cs typeface="BrowalliaUPC" panose="020B0300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89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4674"/>
            <a:ext cx="5407163" cy="905258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1476528" y="585598"/>
            <a:ext cx="5639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ngsanaUPC" panose="020B0300020202020204" pitchFamily="34" charset="-34"/>
                <a:ea typeface="AngsanaUPC" panose="020B0300020202020204" pitchFamily="34" charset="-34"/>
                <a:cs typeface="AngsanaUPC" panose="020B0300020202020204" pitchFamily="34" charset="-34"/>
              </a:rPr>
              <a:t>ความหมายและการจำแนกประเภทของสารเสพติด</a:t>
            </a:r>
            <a:endParaRPr lang="th-TH" sz="3200" b="1" dirty="0">
              <a:solidFill>
                <a:srgbClr val="0070C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ngsanaUPC" panose="020B0300020202020204" pitchFamily="34" charset="-34"/>
              <a:ea typeface="AngsanaUPC" panose="020B0300020202020204" pitchFamily="34" charset="-34"/>
              <a:cs typeface="AngsanaUPC" panose="020B0300020202020204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67544" y="1482830"/>
            <a:ext cx="8208912" cy="3741020"/>
          </a:xfrm>
          <a:prstGeom prst="roundRect">
            <a:avLst>
              <a:gd name="adj" fmla="val 4743"/>
            </a:avLst>
          </a:prstGeom>
          <a:solidFill>
            <a:srgbClr val="F6E2F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467544" y="1638659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271463" algn="l"/>
                <a:tab pos="533400" algn="l"/>
              </a:tabLst>
            </a:pPr>
            <a:r>
              <a:rPr lang="th-TH" sz="3600" b="1" baseline="30000" dirty="0" smtClean="0">
                <a:solidFill>
                  <a:srgbClr val="FF000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สาร</a:t>
            </a:r>
            <a:r>
              <a:rPr lang="th-TH" sz="3600" b="1" baseline="30000" dirty="0">
                <a:solidFill>
                  <a:srgbClr val="FF000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เสพติดหรือ</a:t>
            </a:r>
            <a:r>
              <a:rPr lang="th-TH" sz="3600" b="1" baseline="30000" dirty="0" err="1">
                <a:solidFill>
                  <a:srgbClr val="FF000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ยาเสพติด</a:t>
            </a:r>
            <a:r>
              <a:rPr lang="th-TH" sz="3600" b="1" baseline="30000" dirty="0">
                <a:solidFill>
                  <a:srgbClr val="FF000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หรือสิ่งเสพ</a:t>
            </a:r>
            <a:r>
              <a:rPr lang="th-TH" sz="3600" b="1" baseline="30000" dirty="0" smtClean="0">
                <a:solidFill>
                  <a:srgbClr val="FF000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ติด 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หมายถึง สาร หรือยา หรือวัตถุชนิดใดๆ 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/>
            </a:r>
            <a:b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</a:br>
            <a:r>
              <a:rPr lang="th-TH" sz="3600" b="1" spc="-150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ที่</a:t>
            </a:r>
            <a:r>
              <a:rPr lang="th-TH" sz="3600" b="1" spc="-150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เมื่อเสพเข้าสู่ร่างกายด้วยวิธีกิน ฉีด สูบ ดม </a:t>
            </a:r>
            <a:r>
              <a:rPr lang="th-TH" sz="3600" b="1" spc="-150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หรือ</a:t>
            </a:r>
            <a:r>
              <a:rPr lang="th-TH" sz="3600" b="1" spc="-150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ด้วยวิธีการใดๆ ก็ตามจะส่งผลต่อ</a:t>
            </a:r>
            <a:r>
              <a:rPr lang="th-TH" sz="3600" b="1" spc="-150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ร่างกาย</a:t>
            </a:r>
            <a:br>
              <a:rPr lang="th-TH" sz="3600" b="1" spc="-150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</a:b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และ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จิตใจของผู้เสพในลักษณะที่สำคัญ ๔ ประการ คือ</a:t>
            </a:r>
          </a:p>
          <a:p>
            <a:pPr algn="thaiDist">
              <a:tabLst>
                <a:tab pos="271463" algn="l"/>
                <a:tab pos="533400" algn="l"/>
              </a:tabLst>
            </a:pP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๑.	จะเกิดความต้องการเสพทั้งทางร่างกายและจิตใจอย่างรุนแรง</a:t>
            </a:r>
          </a:p>
          <a:p>
            <a:pPr algn="thaiDist">
              <a:tabLst>
                <a:tab pos="271463" algn="l"/>
                <a:tab pos="533400" algn="l"/>
              </a:tabLst>
            </a:pP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๒.	มีความจำเป็นต้องเพิ่มขนาดหรือปริมาณของสารเสพติดนั้นเรื่อยๆ </a:t>
            </a:r>
          </a:p>
          <a:p>
            <a:pPr algn="thaiDist">
              <a:tabLst>
                <a:tab pos="271463" algn="l"/>
                <a:tab pos="533400" algn="l"/>
              </a:tabLst>
            </a:pP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๓.	เมื่อถึงเวลาเสพ แล้วไม่ได้เสพ จะเกิดอาการขาดยา ทำให้เกิดความทรมานทั้งทาง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ร่างกายและ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จิตใจ หรือจิตใจเพียงอย่างเดียว </a:t>
            </a:r>
          </a:p>
          <a:p>
            <a:pPr algn="thaiDist">
              <a:tabLst>
                <a:tab pos="271463" algn="l"/>
                <a:tab pos="533400" algn="l"/>
              </a:tabLst>
            </a:pP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๔.	สุขภาพร่างกายและการทำงานของระบบอวัยวะต่างๆ ทรุดโทรมลง </a:t>
            </a:r>
          </a:p>
          <a:p>
            <a:pPr algn="thaiDist">
              <a:tabLst>
                <a:tab pos="271463" algn="l"/>
                <a:tab pos="533400" algn="l"/>
              </a:tabLst>
            </a:pP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สิ่ง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เสพติดจำแนกประเภท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ตามพระราชบัญญัติ</a:t>
            </a:r>
            <a:r>
              <a:rPr lang="th-TH" sz="3600" b="1" baseline="30000" dirty="0" err="1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ยาเสพติด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ให้โทษ พ.ศ. ๒๕๒๒ 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และ</a:t>
            </a:r>
            <a:b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</a:b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ฉบับ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แก้ไขเพิ่มเติม ฉบับที่ ๕ พ.ศ. 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๒๕๔๕ได้ 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๕ ประเภท 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ดังนี้</a:t>
            </a:r>
            <a:endParaRPr lang="th-TH" sz="3600" b="1" baseline="30000" dirty="0">
              <a:latin typeface="BrowalliaUPC" panose="020B0300020202020204" pitchFamily="34" charset="-34"/>
              <a:ea typeface="BrowalliaUPC" panose="020B0300020202020204" pitchFamily="34" charset="-34"/>
              <a:cs typeface="BrowalliaUPC" panose="020B0300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504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4674"/>
            <a:ext cx="5407163" cy="905258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1476528" y="585598"/>
            <a:ext cx="5639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ngsanaUPC" panose="020B0300020202020204" pitchFamily="34" charset="-34"/>
                <a:ea typeface="AngsanaUPC" panose="020B0300020202020204" pitchFamily="34" charset="-34"/>
                <a:cs typeface="AngsanaUPC" panose="020B0300020202020204" pitchFamily="34" charset="-34"/>
              </a:rPr>
              <a:t>ความหมายและการจำแนกประเภทของสารเสพติด</a:t>
            </a:r>
            <a:endParaRPr lang="th-TH" sz="3200" b="1" dirty="0">
              <a:solidFill>
                <a:srgbClr val="0070C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ngsanaUPC" panose="020B0300020202020204" pitchFamily="34" charset="-34"/>
              <a:ea typeface="AngsanaUPC" panose="020B0300020202020204" pitchFamily="34" charset="-34"/>
              <a:cs typeface="AngsanaUPC" panose="020B0300020202020204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5" y="1467971"/>
            <a:ext cx="7465810" cy="41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5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4674"/>
            <a:ext cx="5407163" cy="905258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1476528" y="585598"/>
            <a:ext cx="4225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ngsanaUPC" panose="020B0300020202020204" pitchFamily="34" charset="-34"/>
                <a:ea typeface="AngsanaUPC" panose="020B0300020202020204" pitchFamily="34" charset="-34"/>
                <a:cs typeface="AngsanaUPC" panose="020B0300020202020204" pitchFamily="34" charset="-34"/>
              </a:rPr>
              <a:t>ผลกระทบที่เกิดจากการใช้สารเสพติด</a:t>
            </a:r>
            <a:endParaRPr lang="th-TH" sz="3200" b="1" dirty="0">
              <a:solidFill>
                <a:srgbClr val="0070C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ngsanaUPC" panose="020B0300020202020204" pitchFamily="34" charset="-34"/>
              <a:ea typeface="AngsanaUPC" panose="020B0300020202020204" pitchFamily="34" charset="-34"/>
              <a:cs typeface="AngsanaUPC" panose="020B0300020202020204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67544" y="1419456"/>
            <a:ext cx="8208912" cy="1522920"/>
          </a:xfrm>
          <a:prstGeom prst="roundRect">
            <a:avLst>
              <a:gd name="adj" fmla="val 1128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467544" y="1575285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1463" algn="l"/>
                <a:tab pos="533400" algn="l"/>
              </a:tabLst>
            </a:pPr>
            <a:r>
              <a:rPr lang="th-TH" sz="3600" b="1" baseline="30000" dirty="0" smtClean="0">
                <a:solidFill>
                  <a:srgbClr val="00206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	ผลกระทบ</a:t>
            </a:r>
            <a:r>
              <a:rPr lang="th-TH" sz="3600" b="1" baseline="30000" dirty="0">
                <a:solidFill>
                  <a:srgbClr val="00206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ต่อตัวผู้ใช้สารเสพ</a:t>
            </a:r>
            <a:r>
              <a:rPr lang="th-TH" sz="3600" b="1" baseline="30000" dirty="0" smtClean="0">
                <a:solidFill>
                  <a:srgbClr val="00206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ติด</a:t>
            </a:r>
          </a:p>
          <a:p>
            <a:pPr>
              <a:tabLst>
                <a:tab pos="271463" algn="l"/>
                <a:tab pos="533400" algn="l"/>
              </a:tabLst>
            </a:pPr>
            <a:r>
              <a:rPr lang="th-TH" sz="3600" b="1" baseline="30000" dirty="0">
                <a:solidFill>
                  <a:srgbClr val="00206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</a:t>
            </a:r>
            <a:r>
              <a:rPr lang="th-TH" sz="3600" b="1" baseline="30000" dirty="0" smtClean="0">
                <a:solidFill>
                  <a:srgbClr val="00206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ผลกระทบ</a:t>
            </a:r>
            <a:r>
              <a:rPr lang="th-TH" sz="3600" b="1" baseline="30000" dirty="0">
                <a:solidFill>
                  <a:srgbClr val="00206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ของสารเสพติดต่อครอบครัว </a:t>
            </a:r>
          </a:p>
          <a:p>
            <a:pPr>
              <a:tabLst>
                <a:tab pos="271463" algn="l"/>
                <a:tab pos="533400" algn="l"/>
              </a:tabLst>
            </a:pPr>
            <a:r>
              <a:rPr lang="th-TH" sz="3600" b="1" baseline="30000" dirty="0" smtClean="0">
                <a:solidFill>
                  <a:srgbClr val="00206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	ผลกระทบ</a:t>
            </a:r>
            <a:r>
              <a:rPr lang="th-TH" sz="3600" b="1" baseline="30000" dirty="0">
                <a:solidFill>
                  <a:srgbClr val="00206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ของสารเสพติดต่อสังคมและเศรษฐกิจ</a:t>
            </a:r>
          </a:p>
          <a:p>
            <a:pPr>
              <a:tabLst>
                <a:tab pos="271463" algn="l"/>
                <a:tab pos="533400" algn="l"/>
              </a:tabLst>
            </a:pPr>
            <a:r>
              <a:rPr lang="th-TH" sz="3600" b="1" baseline="30000" dirty="0" smtClean="0">
                <a:solidFill>
                  <a:srgbClr val="00206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	ผลกระทบ</a:t>
            </a:r>
            <a:r>
              <a:rPr lang="th-TH" sz="3600" b="1" baseline="30000" dirty="0">
                <a:solidFill>
                  <a:srgbClr val="00206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ของสารเสพติดต่อการพัฒนา</a:t>
            </a:r>
            <a:r>
              <a:rPr lang="th-TH" sz="3600" b="1" baseline="30000" dirty="0" smtClean="0">
                <a:solidFill>
                  <a:srgbClr val="002060"/>
                </a:solidFill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ประเทศชาติ</a:t>
            </a:r>
            <a:endParaRPr lang="th-TH" sz="3600" b="1" baseline="30000" dirty="0">
              <a:solidFill>
                <a:srgbClr val="002060"/>
              </a:solidFill>
              <a:latin typeface="BrowalliaUPC" panose="020B0300020202020204" pitchFamily="34" charset="-34"/>
              <a:ea typeface="BrowalliaUPC" panose="020B0300020202020204" pitchFamily="34" charset="-34"/>
              <a:cs typeface="BrowalliaUPC" panose="020B0300020202020204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46360"/>
            <a:ext cx="288843" cy="28884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08498"/>
            <a:ext cx="288843" cy="288843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83735"/>
            <a:ext cx="288843" cy="28884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27767"/>
            <a:ext cx="288843" cy="288843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60302"/>
            <a:ext cx="5407163" cy="905258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1476528" y="3401226"/>
            <a:ext cx="68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0070C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ngsanaUPC" panose="020B0300020202020204" pitchFamily="34" charset="-34"/>
                <a:ea typeface="AngsanaUPC" panose="020B0300020202020204" pitchFamily="34" charset="-34"/>
                <a:cs typeface="AngsanaUPC" panose="020B0300020202020204" pitchFamily="34" charset="-34"/>
              </a:rPr>
              <a:t>สรุป</a:t>
            </a:r>
            <a:endParaRPr lang="th-TH" sz="3200" b="1" dirty="0">
              <a:solidFill>
                <a:srgbClr val="0070C0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ngsanaUPC" panose="020B0300020202020204" pitchFamily="34" charset="-34"/>
              <a:ea typeface="AngsanaUPC" panose="020B0300020202020204" pitchFamily="34" charset="-34"/>
              <a:cs typeface="AngsanaUPC" panose="020B0300020202020204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467544" y="4198870"/>
            <a:ext cx="8208912" cy="1522920"/>
          </a:xfrm>
          <a:prstGeom prst="roundRect">
            <a:avLst>
              <a:gd name="adj" fmla="val 1128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467544" y="4354699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271463" algn="l"/>
              </a:tabLst>
            </a:pP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	สารเสพติดเป็นปัญหาสำคัญระดับชาติที่ต้องอาศัยความร่วมมือจากทุกฝ่าย 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/>
            </a:r>
            <a:b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</a:b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ทางกฎหมายมี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การปรับปรุงโทษในความผิดเกี่ยวกับการมีไว้ในครอบครอง มี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ไว้</a:t>
            </a:r>
            <a:b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</a:b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เพื่อ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จำหน่าย ให้โทษ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จำนวนเล็กน้อย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ให้มีโทษขั้นสูงลดลง เพื่อให้บุคคลซึ่งต้องหาว่าเสพเข้าสู่กระบวนการฟื้นฟูสมรรถภาพ </a:t>
            </a:r>
            <a:r>
              <a:rPr lang="th-TH" sz="3600" b="1" baseline="30000" dirty="0" smtClean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เรา</a:t>
            </a:r>
            <a:r>
              <a:rPr lang="th-TH" sz="3600" b="1" baseline="30000" dirty="0">
                <a:latin typeface="BrowalliaUPC" panose="020B0300020202020204" pitchFamily="34" charset="-34"/>
                <a:ea typeface="BrowalliaUPC" panose="020B0300020202020204" pitchFamily="34" charset="-34"/>
                <a:cs typeface="BrowalliaUPC" panose="020B0300020202020204" pitchFamily="34" charset="-34"/>
              </a:rPr>
              <a:t>จึงต้องเรียนรู้เพื่อการป้องกันการแพร่ระบาดต่อไป</a:t>
            </a:r>
          </a:p>
        </p:txBody>
      </p:sp>
      <p:sp>
        <p:nvSpPr>
          <p:cNvPr id="16" name="Rounded Rectangle 9">
            <a:hlinkClick r:id="rId7" action="ppaction://hlinkpres?slideindex=1&amp;slidetitle="/>
          </p:cNvPr>
          <p:cNvSpPr/>
          <p:nvPr/>
        </p:nvSpPr>
        <p:spPr>
          <a:xfrm>
            <a:off x="7404100" y="6521450"/>
            <a:ext cx="707911" cy="29204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 smtClean="0">
                <a:latin typeface="Browallia New" panose="020B0300020202020204" pitchFamily="34" charset="-34"/>
                <a:ea typeface="Browallia New" panose="020B0300020202020204" pitchFamily="34" charset="-34"/>
                <a:cs typeface="Browallia New" panose="020B0300020202020204" pitchFamily="34" charset="-34"/>
              </a:rPr>
              <a:t>สารบัญ</a:t>
            </a:r>
            <a:endParaRPr lang="en-US" sz="1500" b="1" dirty="0">
              <a:latin typeface="Browallia New" panose="020B0300020202020204" pitchFamily="34" charset="-34"/>
              <a:ea typeface="Browallia New" panose="020B0300020202020204" pitchFamily="34" charset="-34"/>
              <a:cs typeface="Browallia New" panose="020B0300020202020204" pitchFamily="34" charset="-34"/>
            </a:endParaRPr>
          </a:p>
        </p:txBody>
      </p:sp>
      <p:sp>
        <p:nvSpPr>
          <p:cNvPr id="17" name="Rounded Rectangle 10">
            <a:hlinkClick r:id="rId8" action="ppaction://hlinkpres?slideindex=1&amp;slidetitle="/>
          </p:cNvPr>
          <p:cNvSpPr/>
          <p:nvPr/>
        </p:nvSpPr>
        <p:spPr>
          <a:xfrm>
            <a:off x="8147050" y="6521451"/>
            <a:ext cx="966853" cy="29204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 smtClean="0">
                <a:latin typeface="Browallia New" panose="020B0300020202020204" pitchFamily="34" charset="-34"/>
                <a:ea typeface="Browallia New" panose="020B0300020202020204" pitchFamily="34" charset="-34"/>
                <a:cs typeface="Browallia New" panose="020B0300020202020204" pitchFamily="34" charset="-34"/>
              </a:rPr>
              <a:t>หน่วยต่อไป</a:t>
            </a:r>
            <a:endParaRPr lang="en-US" sz="1500" b="1" dirty="0">
              <a:latin typeface="Browallia New" panose="020B0300020202020204" pitchFamily="34" charset="-34"/>
              <a:ea typeface="Browallia New" panose="020B0300020202020204" pitchFamily="34" charset="-34"/>
              <a:cs typeface="Browallia New" panose="020B0300020202020204" pitchFamily="34" charset="-34"/>
            </a:endParaRPr>
          </a:p>
        </p:txBody>
      </p:sp>
      <p:sp>
        <p:nvSpPr>
          <p:cNvPr id="18" name="Rounded Rectangle 12">
            <a:hlinkClick r:id="rId9" action="ppaction://hlinkpres?slideindex=1&amp;slidetitle="/>
          </p:cNvPr>
          <p:cNvSpPr/>
          <p:nvPr/>
        </p:nvSpPr>
        <p:spPr>
          <a:xfrm>
            <a:off x="6413501" y="6521452"/>
            <a:ext cx="947802" cy="29204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 smtClean="0">
                <a:latin typeface="Browallia New" panose="020B0300020202020204" pitchFamily="34" charset="-34"/>
                <a:ea typeface="Browallia New" panose="020B0300020202020204" pitchFamily="34" charset="-34"/>
                <a:cs typeface="Browallia New" panose="020B0300020202020204" pitchFamily="34" charset="-34"/>
              </a:rPr>
              <a:t>หน่วยก่อน</a:t>
            </a:r>
            <a:endParaRPr lang="en-US" sz="1500" b="1" dirty="0">
              <a:latin typeface="Browallia New" panose="020B0300020202020204" pitchFamily="34" charset="-34"/>
              <a:ea typeface="Browallia New" panose="020B0300020202020204" pitchFamily="34" charset="-34"/>
              <a:cs typeface="Browallia New" panose="020B0300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73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63</Words>
  <Application>Microsoft Office PowerPoint</Application>
  <PresentationFormat>นำเสนอทางหน้าจอ (4:3)</PresentationFormat>
  <Paragraphs>27</Paragraphs>
  <Slides>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EAU</cp:lastModifiedBy>
  <cp:revision>179</cp:revision>
  <dcterms:created xsi:type="dcterms:W3CDTF">2017-05-29T14:08:09Z</dcterms:created>
  <dcterms:modified xsi:type="dcterms:W3CDTF">2018-02-28T05:21:21Z</dcterms:modified>
</cp:coreProperties>
</file>